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993" autoAdjust="0"/>
    <p:restoredTop sz="94660"/>
  </p:normalViewPr>
  <p:slideViewPr>
    <p:cSldViewPr snapToGrid="0" snapToObjects="1">
      <p:cViewPr varScale="1">
        <p:scale>
          <a:sx n="138" d="100"/>
          <a:sy n="138" d="100"/>
        </p:scale>
        <p:origin x="-2088" y="-1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014394A-4E90-0543-AA0A-37F7C266B8D6}" type="datetimeFigureOut">
              <a:rPr lang="en-US" smtClean="0"/>
              <a:t>16-05-06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DC37B7-D52F-244D-9E6A-F4885A96C43B}" type="slidenum">
              <a:rPr lang="en-US" smtClean="0"/>
              <a:t>‹#›</a:t>
            </a:fld>
            <a:endParaRPr lang="en-US"/>
          </a:p>
        </p:txBody>
      </p:sp>
    </p:spTree>
    <p:extLst>
      <p:ext uri="{BB962C8B-B14F-4D97-AF65-F5344CB8AC3E}">
        <p14:creationId xmlns:p14="http://schemas.microsoft.com/office/powerpoint/2010/main" val="19030077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14394A-4E90-0543-AA0A-37F7C266B8D6}" type="datetimeFigureOut">
              <a:rPr lang="en-US" smtClean="0"/>
              <a:t>16-05-06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DC37B7-D52F-244D-9E6A-F4885A96C43B}" type="slidenum">
              <a:rPr lang="en-US" smtClean="0"/>
              <a:t>‹#›</a:t>
            </a:fld>
            <a:endParaRPr lang="en-US"/>
          </a:p>
        </p:txBody>
      </p:sp>
    </p:spTree>
    <p:extLst>
      <p:ext uri="{BB962C8B-B14F-4D97-AF65-F5344CB8AC3E}">
        <p14:creationId xmlns:p14="http://schemas.microsoft.com/office/powerpoint/2010/main" val="858209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14394A-4E90-0543-AA0A-37F7C266B8D6}" type="datetimeFigureOut">
              <a:rPr lang="en-US" smtClean="0"/>
              <a:t>16-05-06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DC37B7-D52F-244D-9E6A-F4885A96C43B}" type="slidenum">
              <a:rPr lang="en-US" smtClean="0"/>
              <a:t>‹#›</a:t>
            </a:fld>
            <a:endParaRPr lang="en-US"/>
          </a:p>
        </p:txBody>
      </p:sp>
    </p:spTree>
    <p:extLst>
      <p:ext uri="{BB962C8B-B14F-4D97-AF65-F5344CB8AC3E}">
        <p14:creationId xmlns:p14="http://schemas.microsoft.com/office/powerpoint/2010/main" val="1042238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14394A-4E90-0543-AA0A-37F7C266B8D6}" type="datetimeFigureOut">
              <a:rPr lang="en-US" smtClean="0"/>
              <a:t>16-05-06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DC37B7-D52F-244D-9E6A-F4885A96C43B}" type="slidenum">
              <a:rPr lang="en-US" smtClean="0"/>
              <a:t>‹#›</a:t>
            </a:fld>
            <a:endParaRPr lang="en-US"/>
          </a:p>
        </p:txBody>
      </p:sp>
    </p:spTree>
    <p:extLst>
      <p:ext uri="{BB962C8B-B14F-4D97-AF65-F5344CB8AC3E}">
        <p14:creationId xmlns:p14="http://schemas.microsoft.com/office/powerpoint/2010/main" val="33475300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014394A-4E90-0543-AA0A-37F7C266B8D6}" type="datetimeFigureOut">
              <a:rPr lang="en-US" smtClean="0"/>
              <a:t>16-05-06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DC37B7-D52F-244D-9E6A-F4885A96C43B}" type="slidenum">
              <a:rPr lang="en-US" smtClean="0"/>
              <a:t>‹#›</a:t>
            </a:fld>
            <a:endParaRPr lang="en-US"/>
          </a:p>
        </p:txBody>
      </p:sp>
    </p:spTree>
    <p:extLst>
      <p:ext uri="{BB962C8B-B14F-4D97-AF65-F5344CB8AC3E}">
        <p14:creationId xmlns:p14="http://schemas.microsoft.com/office/powerpoint/2010/main" val="20844472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014394A-4E90-0543-AA0A-37F7C266B8D6}" type="datetimeFigureOut">
              <a:rPr lang="en-US" smtClean="0"/>
              <a:t>16-05-06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DC37B7-D52F-244D-9E6A-F4885A96C43B}" type="slidenum">
              <a:rPr lang="en-US" smtClean="0"/>
              <a:t>‹#›</a:t>
            </a:fld>
            <a:endParaRPr lang="en-US"/>
          </a:p>
        </p:txBody>
      </p:sp>
    </p:spTree>
    <p:extLst>
      <p:ext uri="{BB962C8B-B14F-4D97-AF65-F5344CB8AC3E}">
        <p14:creationId xmlns:p14="http://schemas.microsoft.com/office/powerpoint/2010/main" val="35055379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014394A-4E90-0543-AA0A-37F7C266B8D6}" type="datetimeFigureOut">
              <a:rPr lang="en-US" smtClean="0"/>
              <a:t>16-05-06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DC37B7-D52F-244D-9E6A-F4885A96C43B}" type="slidenum">
              <a:rPr lang="en-US" smtClean="0"/>
              <a:t>‹#›</a:t>
            </a:fld>
            <a:endParaRPr lang="en-US"/>
          </a:p>
        </p:txBody>
      </p:sp>
    </p:spTree>
    <p:extLst>
      <p:ext uri="{BB962C8B-B14F-4D97-AF65-F5344CB8AC3E}">
        <p14:creationId xmlns:p14="http://schemas.microsoft.com/office/powerpoint/2010/main" val="11575275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014394A-4E90-0543-AA0A-37F7C266B8D6}" type="datetimeFigureOut">
              <a:rPr lang="en-US" smtClean="0"/>
              <a:t>16-05-06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DC37B7-D52F-244D-9E6A-F4885A96C43B}" type="slidenum">
              <a:rPr lang="en-US" smtClean="0"/>
              <a:t>‹#›</a:t>
            </a:fld>
            <a:endParaRPr lang="en-US"/>
          </a:p>
        </p:txBody>
      </p:sp>
    </p:spTree>
    <p:extLst>
      <p:ext uri="{BB962C8B-B14F-4D97-AF65-F5344CB8AC3E}">
        <p14:creationId xmlns:p14="http://schemas.microsoft.com/office/powerpoint/2010/main" val="12989537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14394A-4E90-0543-AA0A-37F7C266B8D6}" type="datetimeFigureOut">
              <a:rPr lang="en-US" smtClean="0"/>
              <a:t>16-05-06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DC37B7-D52F-244D-9E6A-F4885A96C43B}" type="slidenum">
              <a:rPr lang="en-US" smtClean="0"/>
              <a:t>‹#›</a:t>
            </a:fld>
            <a:endParaRPr lang="en-US"/>
          </a:p>
        </p:txBody>
      </p:sp>
    </p:spTree>
    <p:extLst>
      <p:ext uri="{BB962C8B-B14F-4D97-AF65-F5344CB8AC3E}">
        <p14:creationId xmlns:p14="http://schemas.microsoft.com/office/powerpoint/2010/main" val="1033887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14394A-4E90-0543-AA0A-37F7C266B8D6}" type="datetimeFigureOut">
              <a:rPr lang="en-US" smtClean="0"/>
              <a:t>16-05-06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DC37B7-D52F-244D-9E6A-F4885A96C43B}" type="slidenum">
              <a:rPr lang="en-US" smtClean="0"/>
              <a:t>‹#›</a:t>
            </a:fld>
            <a:endParaRPr lang="en-US"/>
          </a:p>
        </p:txBody>
      </p:sp>
    </p:spTree>
    <p:extLst>
      <p:ext uri="{BB962C8B-B14F-4D97-AF65-F5344CB8AC3E}">
        <p14:creationId xmlns:p14="http://schemas.microsoft.com/office/powerpoint/2010/main" val="28695092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14394A-4E90-0543-AA0A-37F7C266B8D6}" type="datetimeFigureOut">
              <a:rPr lang="en-US" smtClean="0"/>
              <a:t>16-05-06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DC37B7-D52F-244D-9E6A-F4885A96C43B}" type="slidenum">
              <a:rPr lang="en-US" smtClean="0"/>
              <a:t>‹#›</a:t>
            </a:fld>
            <a:endParaRPr lang="en-US"/>
          </a:p>
        </p:txBody>
      </p:sp>
    </p:spTree>
    <p:extLst>
      <p:ext uri="{BB962C8B-B14F-4D97-AF65-F5344CB8AC3E}">
        <p14:creationId xmlns:p14="http://schemas.microsoft.com/office/powerpoint/2010/main" val="284657358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0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14394A-4E90-0543-AA0A-37F7C266B8D6}" type="datetimeFigureOut">
              <a:rPr lang="en-US" smtClean="0"/>
              <a:t>16-05-06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DC37B7-D52F-244D-9E6A-F4885A96C43B}" type="slidenum">
              <a:rPr lang="en-US" smtClean="0"/>
              <a:t>‹#›</a:t>
            </a:fld>
            <a:endParaRPr lang="en-US"/>
          </a:p>
        </p:txBody>
      </p:sp>
    </p:spTree>
    <p:extLst>
      <p:ext uri="{BB962C8B-B14F-4D97-AF65-F5344CB8AC3E}">
        <p14:creationId xmlns:p14="http://schemas.microsoft.com/office/powerpoint/2010/main" val="27240780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7266914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5000"/>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048422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a:t>	“</a:t>
            </a:r>
            <a:r>
              <a:rPr lang="af-ZA" i="1" dirty="0"/>
              <a:t>Religious leaders once condemned psychoanalysis for its </a:t>
            </a:r>
            <a:r>
              <a:rPr lang="af-ZA" i="1" dirty="0" smtClean="0"/>
              <a:t>moral </a:t>
            </a:r>
            <a:r>
              <a:rPr lang="af-ZA" i="1" dirty="0"/>
              <a:t>neutrality...Now popular religious literature equates illness with sin.</a:t>
            </a:r>
            <a:r>
              <a:rPr lang="af-ZA" dirty="0"/>
              <a:t>”</a:t>
            </a:r>
            <a:r>
              <a:rPr lang="en-US" dirty="0"/>
              <a:t/>
            </a:r>
            <a:br>
              <a:rPr lang="en-US" dirty="0"/>
            </a:br>
            <a:r>
              <a:rPr lang="en-US" dirty="0" smtClean="0"/>
              <a:t/>
            </a:r>
            <a:br>
              <a:rPr lang="en-US" dirty="0" smtClean="0"/>
            </a:br>
            <a:r>
              <a:rPr lang="en-US" dirty="0" smtClean="0"/>
              <a:t>																		</a:t>
            </a:r>
            <a:r>
              <a:rPr lang="en-US" dirty="0" smtClean="0">
                <a:solidFill>
                  <a:srgbClr val="660066"/>
                </a:solidFill>
              </a:rPr>
              <a:t>							</a:t>
            </a:r>
            <a:r>
              <a:rPr lang="af-ZA" b="1" dirty="0" smtClean="0">
                <a:solidFill>
                  <a:srgbClr val="660066"/>
                </a:solidFill>
              </a:rPr>
              <a:t>Wendy </a:t>
            </a:r>
            <a:r>
              <a:rPr lang="af-ZA" b="1" dirty="0">
                <a:solidFill>
                  <a:srgbClr val="660066"/>
                </a:solidFill>
              </a:rPr>
              <a:t>Kaminer </a:t>
            </a:r>
            <a:endParaRPr lang="en-US" dirty="0">
              <a:solidFill>
                <a:srgbClr val="660066"/>
              </a:solidFill>
            </a:endParaRPr>
          </a:p>
        </p:txBody>
      </p:sp>
    </p:spTree>
    <p:extLst>
      <p:ext uri="{BB962C8B-B14F-4D97-AF65-F5344CB8AC3E}">
        <p14:creationId xmlns:p14="http://schemas.microsoft.com/office/powerpoint/2010/main" val="38048422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a:t>“</a:t>
            </a:r>
            <a:r>
              <a:rPr lang="af-ZA" i="1" dirty="0"/>
              <a:t>Inner children are always good – innocent and pure – like the most sentimentalized Dickens characters, which means that people are essentially good...Even Ted Bundy had a child within. Evil is merely a mask – a dysfunction</a:t>
            </a:r>
            <a:r>
              <a:rPr lang="af-ZA" dirty="0"/>
              <a:t>.”</a:t>
            </a:r>
            <a:r>
              <a:rPr lang="en-US" dirty="0"/>
              <a:t/>
            </a:r>
            <a:br>
              <a:rPr lang="en-US" dirty="0"/>
            </a:br>
            <a:r>
              <a:rPr lang="en-US" dirty="0" smtClean="0"/>
              <a:t/>
            </a:r>
            <a:br>
              <a:rPr lang="en-US" dirty="0" smtClean="0"/>
            </a:br>
            <a:r>
              <a:rPr lang="en-US" dirty="0" smtClean="0"/>
              <a:t>																								</a:t>
            </a:r>
            <a:r>
              <a:rPr lang="en-US" dirty="0" smtClean="0">
                <a:solidFill>
                  <a:srgbClr val="660066"/>
                </a:solidFill>
              </a:rPr>
              <a:t>	</a:t>
            </a:r>
            <a:r>
              <a:rPr lang="af-ZA" b="1" dirty="0" smtClean="0">
                <a:solidFill>
                  <a:srgbClr val="660066"/>
                </a:solidFill>
              </a:rPr>
              <a:t>Wendy </a:t>
            </a:r>
            <a:r>
              <a:rPr lang="af-ZA" b="1" dirty="0">
                <a:solidFill>
                  <a:srgbClr val="660066"/>
                </a:solidFill>
              </a:rPr>
              <a:t>Kaminer </a:t>
            </a:r>
            <a:endParaRPr lang="en-US" dirty="0">
              <a:solidFill>
                <a:srgbClr val="660066"/>
              </a:solidFill>
            </a:endParaRPr>
          </a:p>
        </p:txBody>
      </p:sp>
    </p:spTree>
    <p:extLst>
      <p:ext uri="{BB962C8B-B14F-4D97-AF65-F5344CB8AC3E}">
        <p14:creationId xmlns:p14="http://schemas.microsoft.com/office/powerpoint/2010/main" val="38048422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1000"/>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048422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t>	</a:t>
            </a:r>
            <a:r>
              <a:rPr lang="af-ZA" i="1" dirty="0"/>
              <a:t>“Where there is no recognition of sin and guilt, when the conscience has been abused into silence, there can be no salvation, no sanctification, and no real emancipation from sin’s ruthless power.</a:t>
            </a:r>
            <a:r>
              <a:rPr lang="af-ZA" i="1" dirty="0" smtClean="0"/>
              <a:t>”</a:t>
            </a:r>
            <a:br>
              <a:rPr lang="af-ZA" i="1" dirty="0" smtClean="0"/>
            </a:br>
            <a:r>
              <a:rPr lang="en-US" dirty="0"/>
              <a:t/>
            </a:r>
            <a:br>
              <a:rPr lang="en-US" dirty="0"/>
            </a:br>
            <a:r>
              <a:rPr lang="en-US" dirty="0" smtClean="0"/>
              <a:t>																										</a:t>
            </a:r>
            <a:r>
              <a:rPr lang="en-US" dirty="0" smtClean="0">
                <a:solidFill>
                  <a:srgbClr val="660066"/>
                </a:solidFill>
              </a:rPr>
              <a:t>		</a:t>
            </a:r>
            <a:r>
              <a:rPr lang="af-ZA" b="1" dirty="0" smtClean="0">
                <a:solidFill>
                  <a:srgbClr val="660066"/>
                </a:solidFill>
              </a:rPr>
              <a:t>John MacArthur</a:t>
            </a:r>
            <a:endParaRPr lang="en-US" dirty="0">
              <a:solidFill>
                <a:srgbClr val="660066"/>
              </a:solidFill>
            </a:endParaRPr>
          </a:p>
        </p:txBody>
      </p:sp>
    </p:spTree>
    <p:extLst>
      <p:ext uri="{BB962C8B-B14F-4D97-AF65-F5344CB8AC3E}">
        <p14:creationId xmlns:p14="http://schemas.microsoft.com/office/powerpoint/2010/main" val="38048422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a:t>	“</a:t>
            </a:r>
            <a:r>
              <a:rPr lang="af-ZA" i="1" dirty="0"/>
              <a:t>No one, after al, is supposed to feel guilty. Guilt is not conductive to dignity and self-esteem. Society encourages sin, but it will not tolerate the guilt sin produces</a:t>
            </a:r>
            <a:r>
              <a:rPr lang="af-ZA" dirty="0"/>
              <a:t>.”</a:t>
            </a:r>
            <a:r>
              <a:rPr lang="en-US" dirty="0"/>
              <a:t/>
            </a:r>
            <a:br>
              <a:rPr lang="en-US" dirty="0"/>
            </a:br>
            <a:r>
              <a:rPr lang="en-US" dirty="0" smtClean="0"/>
              <a:t/>
            </a:r>
            <a:br>
              <a:rPr lang="en-US" dirty="0" smtClean="0"/>
            </a:br>
            <a:r>
              <a:rPr lang="en-US" dirty="0"/>
              <a:t>	</a:t>
            </a:r>
            <a:r>
              <a:rPr lang="en-US" dirty="0" smtClean="0"/>
              <a:t>																				</a:t>
            </a:r>
            <a:r>
              <a:rPr lang="en-US" dirty="0" smtClean="0">
                <a:solidFill>
                  <a:srgbClr val="660066"/>
                </a:solidFill>
              </a:rPr>
              <a:t>		</a:t>
            </a:r>
            <a:r>
              <a:rPr lang="af-ZA" b="1" dirty="0" smtClean="0">
                <a:solidFill>
                  <a:srgbClr val="660066"/>
                </a:solidFill>
              </a:rPr>
              <a:t>John MacArthur</a:t>
            </a:r>
            <a:endParaRPr lang="en-US" dirty="0">
              <a:solidFill>
                <a:srgbClr val="660066"/>
              </a:solidFill>
            </a:endParaRPr>
          </a:p>
        </p:txBody>
      </p:sp>
    </p:spTree>
    <p:extLst>
      <p:ext uri="{BB962C8B-B14F-4D97-AF65-F5344CB8AC3E}">
        <p14:creationId xmlns:p14="http://schemas.microsoft.com/office/powerpoint/2010/main" val="38048422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1000"/>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048422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solidFill>
                  <a:srgbClr val="FF0000"/>
                </a:solidFill>
              </a:rPr>
              <a:t> </a:t>
            </a:r>
            <a:r>
              <a:rPr lang="af-ZA" b="1" dirty="0">
                <a:solidFill>
                  <a:srgbClr val="FF0000"/>
                </a:solidFill>
              </a:rPr>
              <a:t>Conduct Disorder </a:t>
            </a:r>
            <a:r>
              <a:rPr lang="af-ZA" dirty="0" smtClean="0"/>
              <a:t/>
            </a:r>
            <a:br>
              <a:rPr lang="af-ZA" dirty="0" smtClean="0"/>
            </a:br>
            <a:r>
              <a:rPr lang="af-ZA" dirty="0"/>
              <a:t/>
            </a:r>
            <a:br>
              <a:rPr lang="af-ZA" dirty="0"/>
            </a:br>
            <a:r>
              <a:rPr lang="af-ZA" dirty="0" smtClean="0"/>
              <a:t> </a:t>
            </a:r>
            <a:r>
              <a:rPr lang="af-ZA" dirty="0"/>
              <a:t>“</a:t>
            </a:r>
            <a:r>
              <a:rPr lang="af-ZA" i="1" dirty="0"/>
              <a:t>a persistent pattern of conduct in which the basic rights of others and major age-appropriate societal norms or rule are violated</a:t>
            </a:r>
            <a:r>
              <a:rPr lang="af-ZA" dirty="0" smtClean="0"/>
              <a:t>”</a:t>
            </a:r>
            <a:br>
              <a:rPr lang="af-ZA" dirty="0" smtClean="0"/>
            </a:br>
            <a:endParaRPr lang="en-US" dirty="0"/>
          </a:p>
        </p:txBody>
      </p:sp>
    </p:spTree>
    <p:extLst>
      <p:ext uri="{BB962C8B-B14F-4D97-AF65-F5344CB8AC3E}">
        <p14:creationId xmlns:p14="http://schemas.microsoft.com/office/powerpoint/2010/main" val="38048422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solidFill>
                  <a:srgbClr val="FF0000"/>
                </a:solidFill>
              </a:rPr>
              <a:t>Oppositional </a:t>
            </a:r>
            <a:r>
              <a:rPr lang="af-ZA" b="1" dirty="0">
                <a:solidFill>
                  <a:srgbClr val="FF0000"/>
                </a:solidFill>
              </a:rPr>
              <a:t>Defiant Disorder </a:t>
            </a:r>
            <a:r>
              <a:rPr lang="af-ZA" b="1" dirty="0" smtClean="0">
                <a:solidFill>
                  <a:srgbClr val="FF0000"/>
                </a:solidFill>
              </a:rPr>
              <a:t/>
            </a:r>
            <a:br>
              <a:rPr lang="af-ZA" b="1" dirty="0" smtClean="0">
                <a:solidFill>
                  <a:srgbClr val="FF0000"/>
                </a:solidFill>
              </a:rPr>
            </a:br>
            <a:r>
              <a:rPr lang="af-ZA" b="1" dirty="0">
                <a:solidFill>
                  <a:srgbClr val="FF0000"/>
                </a:solidFill>
              </a:rPr>
              <a:t/>
            </a:r>
            <a:br>
              <a:rPr lang="af-ZA" b="1" dirty="0">
                <a:solidFill>
                  <a:srgbClr val="FF0000"/>
                </a:solidFill>
              </a:rPr>
            </a:br>
            <a:r>
              <a:rPr lang="af-ZA" dirty="0" smtClean="0"/>
              <a:t>“</a:t>
            </a:r>
            <a:r>
              <a:rPr lang="af-ZA" i="1" dirty="0"/>
              <a:t>a pattern of negativistic, hostile, and defiant behavior</a:t>
            </a:r>
            <a:r>
              <a:rPr lang="af-ZA" dirty="0" smtClean="0"/>
              <a:t>”</a:t>
            </a:r>
            <a:br>
              <a:rPr lang="af-ZA" dirty="0" smtClean="0"/>
            </a:br>
            <a:endParaRPr lang="en-US" dirty="0"/>
          </a:p>
        </p:txBody>
      </p:sp>
    </p:spTree>
    <p:extLst>
      <p:ext uri="{BB962C8B-B14F-4D97-AF65-F5344CB8AC3E}">
        <p14:creationId xmlns:p14="http://schemas.microsoft.com/office/powerpoint/2010/main" val="38048422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solidFill>
                  <a:srgbClr val="FF0000"/>
                </a:solidFill>
              </a:rPr>
              <a:t>Histrionic </a:t>
            </a:r>
            <a:r>
              <a:rPr lang="af-ZA" b="1" dirty="0">
                <a:solidFill>
                  <a:srgbClr val="FF0000"/>
                </a:solidFill>
              </a:rPr>
              <a:t>Personality </a:t>
            </a:r>
            <a:r>
              <a:rPr lang="af-ZA" b="1" dirty="0" smtClean="0">
                <a:solidFill>
                  <a:srgbClr val="FF0000"/>
                </a:solidFill>
              </a:rPr>
              <a:t>Disorder</a:t>
            </a:r>
            <a:br>
              <a:rPr lang="af-ZA" b="1" dirty="0" smtClean="0">
                <a:solidFill>
                  <a:srgbClr val="FF0000"/>
                </a:solidFill>
              </a:rPr>
            </a:br>
            <a:r>
              <a:rPr lang="af-ZA" dirty="0"/>
              <a:t/>
            </a:r>
            <a:br>
              <a:rPr lang="af-ZA" dirty="0"/>
            </a:br>
            <a:r>
              <a:rPr lang="af-ZA" dirty="0" smtClean="0"/>
              <a:t> “</a:t>
            </a:r>
            <a:r>
              <a:rPr lang="af-ZA" i="1" dirty="0"/>
              <a:t>a pervasive pattern of excessive emotionality and attention-seekin</a:t>
            </a:r>
            <a:r>
              <a:rPr lang="af-ZA" dirty="0"/>
              <a:t>g</a:t>
            </a:r>
            <a:r>
              <a:rPr lang="af-ZA" dirty="0" smtClean="0"/>
              <a:t>”</a:t>
            </a:r>
            <a:br>
              <a:rPr lang="af-ZA" dirty="0" smtClean="0"/>
            </a:br>
            <a:endParaRPr lang="en-US" dirty="0"/>
          </a:p>
        </p:txBody>
      </p:sp>
    </p:spTree>
    <p:extLst>
      <p:ext uri="{BB962C8B-B14F-4D97-AF65-F5344CB8AC3E}">
        <p14:creationId xmlns:p14="http://schemas.microsoft.com/office/powerpoint/2010/main" val="38048422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solidFill>
                  <a:srgbClr val="FF0000"/>
                </a:solidFill>
              </a:rPr>
              <a:t> </a:t>
            </a:r>
            <a:r>
              <a:rPr lang="af-ZA" b="1" dirty="0">
                <a:solidFill>
                  <a:srgbClr val="FF0000"/>
                </a:solidFill>
              </a:rPr>
              <a:t>Antisocial Personality Disorder </a:t>
            </a:r>
            <a:r>
              <a:rPr lang="af-ZA" b="1" dirty="0" smtClean="0">
                <a:solidFill>
                  <a:srgbClr val="FF0000"/>
                </a:solidFill>
              </a:rPr>
              <a:t/>
            </a:r>
            <a:br>
              <a:rPr lang="af-ZA" b="1" dirty="0" smtClean="0">
                <a:solidFill>
                  <a:srgbClr val="FF0000"/>
                </a:solidFill>
              </a:rPr>
            </a:br>
            <a:r>
              <a:rPr lang="af-ZA" dirty="0"/>
              <a:t/>
            </a:r>
            <a:br>
              <a:rPr lang="af-ZA" dirty="0"/>
            </a:br>
            <a:r>
              <a:rPr lang="af-ZA" dirty="0" smtClean="0"/>
              <a:t> </a:t>
            </a:r>
            <a:r>
              <a:rPr lang="af-ZA" dirty="0"/>
              <a:t>“</a:t>
            </a:r>
            <a:r>
              <a:rPr lang="af-ZA" i="1" dirty="0"/>
              <a:t>a pattern of rresponsble and antisocial behavior beginning in chldhood or early adolescenc and continuing into adulthood</a:t>
            </a:r>
            <a:r>
              <a:rPr lang="af-ZA" dirty="0"/>
              <a:t>.”</a:t>
            </a:r>
            <a:r>
              <a:rPr lang="en-US" dirty="0"/>
              <a:t/>
            </a:r>
            <a:br>
              <a:rPr lang="en-US" dirty="0"/>
            </a:br>
            <a:endParaRPr lang="en-US" dirty="0"/>
          </a:p>
        </p:txBody>
      </p:sp>
    </p:spTree>
    <p:extLst>
      <p:ext uri="{BB962C8B-B14F-4D97-AF65-F5344CB8AC3E}">
        <p14:creationId xmlns:p14="http://schemas.microsoft.com/office/powerpoint/2010/main" val="38048422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0000"/>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048422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t>	</a:t>
            </a:r>
            <a:r>
              <a:rPr lang="af-ZA" i="1" dirty="0" smtClean="0"/>
              <a:t>“...the </a:t>
            </a:r>
            <a:r>
              <a:rPr lang="af-ZA" i="1" dirty="0"/>
              <a:t>number of people who suffer from such newly identified ‘sickness’ is increasing even faster. The therapy industry is clearly not solving the problem of what Scripture calls sin. </a:t>
            </a:r>
            <a:r>
              <a:rPr lang="af-ZA" i="1" dirty="0" smtClean="0"/>
              <a:t>Instead </a:t>
            </a:r>
            <a:r>
              <a:rPr lang="af-ZA" i="1" dirty="0"/>
              <a:t>it </a:t>
            </a:r>
            <a:r>
              <a:rPr lang="af-ZA" i="1" dirty="0" smtClean="0"/>
              <a:t>mearly </a:t>
            </a:r>
            <a:r>
              <a:rPr lang="af-ZA" i="1" dirty="0"/>
              <a:t>convinces multitudes that they are desperately sick and </a:t>
            </a:r>
            <a:r>
              <a:rPr lang="af-ZA" i="1" dirty="0" smtClean="0"/>
              <a:t>therefore not </a:t>
            </a:r>
            <a:r>
              <a:rPr lang="af-ZA" i="1" dirty="0"/>
              <a:t>really responsble for ther wrong behavior.”</a:t>
            </a:r>
            <a:r>
              <a:rPr lang="en-US" dirty="0"/>
              <a:t/>
            </a:r>
            <a:br>
              <a:rPr lang="en-US" dirty="0"/>
            </a:br>
            <a:r>
              <a:rPr lang="af-ZA" i="1" dirty="0"/>
              <a:t/>
            </a:r>
            <a:br>
              <a:rPr lang="af-ZA" i="1" dirty="0"/>
            </a:br>
            <a:r>
              <a:rPr lang="af-ZA" i="1" dirty="0" smtClean="0"/>
              <a:t>																									</a:t>
            </a:r>
            <a:r>
              <a:rPr lang="af-ZA" i="1" dirty="0" smtClean="0">
                <a:solidFill>
                  <a:srgbClr val="660066"/>
                </a:solidFill>
              </a:rPr>
              <a:t>		</a:t>
            </a:r>
            <a:r>
              <a:rPr lang="af-ZA" b="1" dirty="0" smtClean="0">
                <a:solidFill>
                  <a:srgbClr val="660066"/>
                </a:solidFill>
              </a:rPr>
              <a:t>John MacArthur</a:t>
            </a:r>
            <a:r>
              <a:rPr lang="af-ZA" i="1" dirty="0" smtClean="0">
                <a:solidFill>
                  <a:srgbClr val="660066"/>
                </a:solidFill>
              </a:rPr>
              <a:t> </a:t>
            </a:r>
            <a:endParaRPr lang="en-US" dirty="0">
              <a:solidFill>
                <a:srgbClr val="660066"/>
              </a:solidFill>
            </a:endParaRPr>
          </a:p>
        </p:txBody>
      </p:sp>
    </p:spTree>
    <p:extLst>
      <p:ext uri="{BB962C8B-B14F-4D97-AF65-F5344CB8AC3E}">
        <p14:creationId xmlns:p14="http://schemas.microsoft.com/office/powerpoint/2010/main" val="38048422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TotalTime>
  <Words>59</Words>
  <Application>Microsoft Macintosh PowerPoint</Application>
  <PresentationFormat>On-screen Show (4:3)</PresentationFormat>
  <Paragraphs>9</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 “No one, after al, is supposed to feel guilty. Guilt is not conductive to dignity and self-esteem. Society encourages sin, but it will not tolerate the guilt sin produces.”                         John MacArthur</vt:lpstr>
      <vt:lpstr>PowerPoint Presentation</vt:lpstr>
      <vt:lpstr> Conduct Disorder    “a persistent pattern of conduct in which the basic rights of others and major age-appropriate societal norms or rule are violated” </vt:lpstr>
      <vt:lpstr>Oppositional Defiant Disorder   “a pattern of negativistic, hostile, and defiant behavior” </vt:lpstr>
      <vt:lpstr>Histrionic Personality Disorder   “a pervasive pattern of excessive emotionality and attention-seeking” </vt:lpstr>
      <vt:lpstr> Antisocial Personality Disorder    “a pattern of rresponsble and antisocial behavior beginning in chldhood or early adolescenc and continuing into adulthood.” </vt:lpstr>
      <vt:lpstr>PowerPoint Presentation</vt:lpstr>
      <vt:lpstr> “...the number of people who suffer from such newly identified ‘sickness’ is increasing even faster. The therapy industry is clearly not solving the problem of what Scripture calls sin. Instead it mearly convinces multitudes that they are desperately sick and therefore not really responsble for ther wrong behavior.”                             John MacArthur </vt:lpstr>
      <vt:lpstr>PowerPoint Presentation</vt:lpstr>
      <vt:lpstr> “Religious leaders once condemned psychoanalysis for its moral neutrality...Now popular religious literature equates illness with sin.”                           Wendy Kaminer </vt:lpstr>
      <vt:lpstr>“Inner children are always good – innocent and pure – like the most sentimentalized Dickens characters, which means that people are essentially good...Even Ted Bundy had a child within. Evil is merely a mask – a dysfunction.”                           Wendy Kaminer </vt:lpstr>
      <vt:lpstr>PowerPoint Presentation</vt:lpstr>
      <vt:lpstr> “Where there is no recognition of sin and guilt, when the conscience has been abused into silence, there can be no salvation, no sanctification, and no real emancipation from sin’s ruthless power.”                              John MacArthur</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2</cp:revision>
  <dcterms:created xsi:type="dcterms:W3CDTF">2016-05-06T06:34:07Z</dcterms:created>
  <dcterms:modified xsi:type="dcterms:W3CDTF">2016-05-06T06:44:58Z</dcterms:modified>
</cp:coreProperties>
</file>